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7105bb2f2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7105bb2f2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9c485b3c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9c485b3c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7105bb2f2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7105bb2f2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“dummy variable” earlier in the presentation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7582820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7582820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7582820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7582820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simplify classifications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9c485b3c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9c485b3c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simplify classifications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9c485b3c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9c485b3c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7105bb2f2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7105bb2f2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Trade offs? </a:t>
            </a:r>
            <a:endParaRPr/>
          </a:p>
          <a:p>
            <a:pPr indent="0" lvl="0" marL="0" rtl="0" algn="l">
              <a:spcBef>
                <a:spcPts val="0"/>
              </a:spcBef>
              <a:spcAft>
                <a:spcPts val="0"/>
              </a:spcAft>
              <a:buNone/>
            </a:pPr>
            <a:r>
              <a:rPr lang="en"/>
              <a:t>Spatial joins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7105bb2f2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7105bb2f2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Pierce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7105bb2f2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7105bb2f2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9c485b3c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9c485b3c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7105bb2f2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7105bb2f2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1F1E"/>
                </a:solidFill>
                <a:highlight>
                  <a:srgbClr val="FFFFFF"/>
                </a:highlight>
                <a:latin typeface="Times New Roman"/>
                <a:ea typeface="Times New Roman"/>
                <a:cs typeface="Times New Roman"/>
                <a:sym typeface="Times New Roman"/>
              </a:rPr>
              <a:t>Continuous police violence against unarmed Black folks throughout the United States, but most </a:t>
            </a:r>
            <a:r>
              <a:rPr lang="en" sz="1200">
                <a:solidFill>
                  <a:srgbClr val="201F1E"/>
                </a:solidFill>
                <a:highlight>
                  <a:srgbClr val="FFFFFF"/>
                </a:highlight>
                <a:latin typeface="Times New Roman"/>
                <a:ea typeface="Times New Roman"/>
                <a:cs typeface="Times New Roman"/>
                <a:sym typeface="Times New Roman"/>
              </a:rPr>
              <a:t>influentially</a:t>
            </a:r>
            <a:r>
              <a:rPr lang="en" sz="1200">
                <a:solidFill>
                  <a:srgbClr val="201F1E"/>
                </a:solidFill>
                <a:highlight>
                  <a:srgbClr val="FFFFFF"/>
                </a:highlight>
                <a:latin typeface="Times New Roman"/>
                <a:ea typeface="Times New Roman"/>
                <a:cs typeface="Times New Roman"/>
                <a:sym typeface="Times New Roman"/>
              </a:rPr>
              <a:t> against George Floyd, has once again brought into national conversation the role of police and policing - leading to the organization and fruition of several protests against police brutality since the spring of 2020.</a:t>
            </a:r>
            <a:endParaRPr sz="1200">
              <a:solidFill>
                <a:srgbClr val="201F1E"/>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01F1E"/>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01F1E"/>
                </a:solidFill>
                <a:highlight>
                  <a:srgbClr val="FFFFFF"/>
                </a:highlight>
                <a:latin typeface="Times New Roman"/>
                <a:ea typeface="Times New Roman"/>
                <a:cs typeface="Times New Roman"/>
                <a:sym typeface="Times New Roman"/>
              </a:rPr>
              <a:t>Why we were interested: wanted to know what factors affect Black Lives Matter protests</a:t>
            </a:r>
            <a:endParaRPr sz="1200">
              <a:solidFill>
                <a:srgbClr val="201F1E"/>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01F1E"/>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01F1E"/>
                </a:solidFill>
                <a:highlight>
                  <a:srgbClr val="FFFFFF"/>
                </a:highlight>
                <a:latin typeface="Times New Roman"/>
                <a:ea typeface="Times New Roman"/>
                <a:cs typeface="Times New Roman"/>
                <a:sym typeface="Times New Roman"/>
              </a:rPr>
              <a:t>Through our project, we sought to examine if and to what extent proximity to postsecondary institutions (colleges and Universities) and the spatial distributions of racial (im)balance, political party affiliation, and median household income affect the likelihood and number of protests occurring in any given </a:t>
            </a:r>
            <a:r>
              <a:rPr lang="en" sz="1200">
                <a:solidFill>
                  <a:srgbClr val="201F1E"/>
                </a:solidFill>
                <a:latin typeface="Times New Roman"/>
                <a:ea typeface="Times New Roman"/>
                <a:cs typeface="Times New Roman"/>
                <a:sym typeface="Times New Roman"/>
              </a:rPr>
              <a:t>census tract - with a specific focus on the State of Florida and any patterns or outliers within its data</a:t>
            </a:r>
            <a:endParaRPr sz="1200">
              <a:solidFill>
                <a:srgbClr val="201F1E"/>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01F1E"/>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8aeccdec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8aeccdec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8aeccdec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8aeccdec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chose Florida: </a:t>
            </a:r>
            <a:endParaRPr/>
          </a:p>
          <a:p>
            <a:pPr indent="0" lvl="0" marL="0" rtl="0" algn="l">
              <a:spcBef>
                <a:spcPts val="0"/>
              </a:spcBef>
              <a:spcAft>
                <a:spcPts val="0"/>
              </a:spcAft>
              <a:buNone/>
            </a:pPr>
            <a:r>
              <a:rPr lang="en"/>
              <a:t>Politically Diverse, had a lot of protests, over 400 colleges/</a:t>
            </a:r>
            <a:r>
              <a:rPr lang="en"/>
              <a:t>universities</a:t>
            </a:r>
            <a:r>
              <a:rPr lang="en"/>
              <a:t>, decent mix of rural and city, has one state plane system, personal familiarity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Chose these 3 cities: population dense and most interesting results in terms of political </a:t>
            </a:r>
            <a:r>
              <a:rPr lang="en"/>
              <a:t>affiliation</a:t>
            </a:r>
            <a:r>
              <a:rPr lang="en"/>
              <a:t> and racial </a:t>
            </a:r>
            <a:r>
              <a:rPr lang="en"/>
              <a:t>homogeneity</a:t>
            </a:r>
            <a:r>
              <a:rPr lang="en"/>
              <a:t> (and their relationship to each other)</a:t>
            </a:r>
            <a:br>
              <a:rPr lang="en"/>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7105bb2f2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7105bb2f2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8aeccdec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8aeccdec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on a separate slide as a placeholder, we can scale and add to previous slide or keep as separate and simplify bullet point about the map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f6c56be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f6c56be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8aeccdec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8aeccdec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Geospatial Correlates of Black Lives Matter Protests in Florida</a:t>
            </a:r>
            <a:endParaRPr/>
          </a:p>
        </p:txBody>
      </p:sp>
      <p:sp>
        <p:nvSpPr>
          <p:cNvPr id="64" name="Google Shape;64;p13"/>
          <p:cNvSpPr txBox="1"/>
          <p:nvPr>
            <p:ph idx="1" type="subTitle"/>
          </p:nvPr>
        </p:nvSpPr>
        <p:spPr>
          <a:xfrm>
            <a:off x="1559450" y="3049450"/>
            <a:ext cx="59946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Sophia Carter, Alessandra Cassiano-Salinas, Darren Colby, Pierce Wilson</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118950" y="134000"/>
            <a:ext cx="8828574" cy="4857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a:off x="482075" y="654175"/>
            <a:ext cx="8179850" cy="383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87900" y="9130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43" name="Google Shape;143;p24"/>
          <p:cNvSpPr txBox="1"/>
          <p:nvPr/>
        </p:nvSpPr>
        <p:spPr>
          <a:xfrm>
            <a:off x="6363900" y="689475"/>
            <a:ext cx="2780100" cy="230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Times New Roman"/>
              <a:buChar char="●"/>
            </a:pPr>
            <a:r>
              <a:rPr b="1" lang="en">
                <a:solidFill>
                  <a:srgbClr val="FF0000"/>
                </a:solidFill>
                <a:latin typeface="Times New Roman"/>
                <a:ea typeface="Times New Roman"/>
                <a:cs typeface="Times New Roman"/>
                <a:sym typeface="Times New Roman"/>
              </a:rPr>
              <a:t>Model 6</a:t>
            </a:r>
            <a:r>
              <a:rPr lang="en">
                <a:solidFill>
                  <a:srgbClr val="FFFFFF"/>
                </a:solidFill>
                <a:latin typeface="Times New Roman"/>
                <a:ea typeface="Times New Roman"/>
                <a:cs typeface="Times New Roman"/>
                <a:sym typeface="Times New Roman"/>
              </a:rPr>
              <a:t> provided the best fit</a:t>
            </a:r>
            <a:br>
              <a:rPr lang="en">
                <a:solidFill>
                  <a:srgbClr val="FFFFFF"/>
                </a:solidFill>
                <a:latin typeface="Times New Roman"/>
                <a:ea typeface="Times New Roman"/>
                <a:cs typeface="Times New Roman"/>
                <a:sym typeface="Times New Roman"/>
              </a:rPr>
            </a:br>
            <a:endParaRPr>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b="1" lang="en">
                <a:solidFill>
                  <a:srgbClr val="FF9900"/>
                </a:solidFill>
                <a:latin typeface="Times New Roman"/>
                <a:ea typeface="Times New Roman"/>
                <a:cs typeface="Times New Roman"/>
                <a:sym typeface="Times New Roman"/>
              </a:rPr>
              <a:t>Proximity to schools and median HH income</a:t>
            </a:r>
            <a:r>
              <a:rPr lang="en">
                <a:solidFill>
                  <a:srgbClr val="FFFFFF"/>
                </a:solidFill>
                <a:latin typeface="Times New Roman"/>
                <a:ea typeface="Times New Roman"/>
                <a:cs typeface="Times New Roman"/>
                <a:sym typeface="Times New Roman"/>
              </a:rPr>
              <a:t> are statistically significant</a:t>
            </a:r>
            <a:br>
              <a:rPr lang="en">
                <a:solidFill>
                  <a:srgbClr val="FFFFFF"/>
                </a:solidFill>
                <a:latin typeface="Times New Roman"/>
                <a:ea typeface="Times New Roman"/>
                <a:cs typeface="Times New Roman"/>
                <a:sym typeface="Times New Roman"/>
              </a:rPr>
            </a:br>
            <a:endParaRPr>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Both the </a:t>
            </a:r>
            <a:r>
              <a:rPr b="1" lang="en">
                <a:solidFill>
                  <a:srgbClr val="FF9900"/>
                </a:solidFill>
                <a:latin typeface="Times New Roman"/>
                <a:ea typeface="Times New Roman"/>
                <a:cs typeface="Times New Roman"/>
                <a:sym typeface="Times New Roman"/>
              </a:rPr>
              <a:t>dummy and continuous variable for schools</a:t>
            </a:r>
            <a:r>
              <a:rPr lang="en">
                <a:solidFill>
                  <a:srgbClr val="FFFFFF"/>
                </a:solidFill>
                <a:latin typeface="Times New Roman"/>
                <a:ea typeface="Times New Roman"/>
                <a:cs typeface="Times New Roman"/>
                <a:sym typeface="Times New Roman"/>
              </a:rPr>
              <a:t> was statistically </a:t>
            </a:r>
            <a:r>
              <a:rPr lang="en">
                <a:solidFill>
                  <a:srgbClr val="FFFFFF"/>
                </a:solidFill>
                <a:latin typeface="Times New Roman"/>
                <a:ea typeface="Times New Roman"/>
                <a:cs typeface="Times New Roman"/>
                <a:sym typeface="Times New Roman"/>
              </a:rPr>
              <a:t>significant</a:t>
            </a:r>
            <a:endParaRPr>
              <a:solidFill>
                <a:srgbClr val="FFFFFF"/>
              </a:solidFill>
              <a:latin typeface="Times New Roman"/>
              <a:ea typeface="Times New Roman"/>
              <a:cs typeface="Times New Roman"/>
              <a:sym typeface="Times New Roman"/>
            </a:endParaRPr>
          </a:p>
        </p:txBody>
      </p:sp>
      <p:grpSp>
        <p:nvGrpSpPr>
          <p:cNvPr id="144" name="Google Shape;144;p24"/>
          <p:cNvGrpSpPr/>
          <p:nvPr/>
        </p:nvGrpSpPr>
        <p:grpSpPr>
          <a:xfrm>
            <a:off x="152400" y="777400"/>
            <a:ext cx="6296774" cy="4253275"/>
            <a:chOff x="152400" y="777400"/>
            <a:chExt cx="6296774" cy="4253275"/>
          </a:xfrm>
        </p:grpSpPr>
        <p:pic>
          <p:nvPicPr>
            <p:cNvPr id="145" name="Google Shape;145;p24"/>
            <p:cNvPicPr preferRelativeResize="0"/>
            <p:nvPr/>
          </p:nvPicPr>
          <p:blipFill>
            <a:blip r:embed="rId3">
              <a:alphaModFix/>
            </a:blip>
            <a:stretch>
              <a:fillRect/>
            </a:stretch>
          </p:blipFill>
          <p:spPr>
            <a:xfrm>
              <a:off x="152400" y="777400"/>
              <a:ext cx="6296774" cy="4253275"/>
            </a:xfrm>
            <a:prstGeom prst="rect">
              <a:avLst/>
            </a:prstGeom>
            <a:noFill/>
            <a:ln>
              <a:noFill/>
            </a:ln>
          </p:spPr>
        </p:pic>
        <p:sp>
          <p:nvSpPr>
            <p:cNvPr id="146" name="Google Shape;146;p24"/>
            <p:cNvSpPr/>
            <p:nvPr/>
          </p:nvSpPr>
          <p:spPr>
            <a:xfrm>
              <a:off x="5287075" y="1012375"/>
              <a:ext cx="616200" cy="376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5316925" y="2645225"/>
              <a:ext cx="556500" cy="395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4220100" y="1450150"/>
              <a:ext cx="490800" cy="395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5316925" y="1845250"/>
              <a:ext cx="556500" cy="395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87900" y="91300"/>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r>
              <a:rPr lang="en"/>
              <a:t> (cont)</a:t>
            </a:r>
            <a:endParaRPr/>
          </a:p>
        </p:txBody>
      </p:sp>
      <p:sp>
        <p:nvSpPr>
          <p:cNvPr id="155" name="Google Shape;155;p25"/>
          <p:cNvSpPr txBox="1"/>
          <p:nvPr/>
        </p:nvSpPr>
        <p:spPr>
          <a:xfrm>
            <a:off x="6333899" y="979176"/>
            <a:ext cx="2810100" cy="353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Times New Roman"/>
              <a:buChar char="●"/>
            </a:pPr>
            <a:r>
              <a:rPr lang="en">
                <a:solidFill>
                  <a:srgbClr val="FFFFFF"/>
                </a:solidFill>
                <a:latin typeface="Times New Roman"/>
                <a:ea typeface="Times New Roman"/>
                <a:cs typeface="Times New Roman"/>
                <a:sym typeface="Times New Roman"/>
              </a:rPr>
              <a:t>Again, </a:t>
            </a:r>
            <a:r>
              <a:rPr b="1" lang="en">
                <a:solidFill>
                  <a:srgbClr val="FF0000"/>
                </a:solidFill>
                <a:latin typeface="Times New Roman"/>
                <a:ea typeface="Times New Roman"/>
                <a:cs typeface="Times New Roman"/>
                <a:sym typeface="Times New Roman"/>
              </a:rPr>
              <a:t>Model 6 </a:t>
            </a:r>
            <a:r>
              <a:rPr lang="en">
                <a:solidFill>
                  <a:srgbClr val="FFFFFF"/>
                </a:solidFill>
                <a:latin typeface="Times New Roman"/>
                <a:ea typeface="Times New Roman"/>
                <a:cs typeface="Times New Roman"/>
                <a:sym typeface="Times New Roman"/>
              </a:rPr>
              <a:t>fits the best</a:t>
            </a:r>
            <a:br>
              <a:rPr lang="en">
                <a:solidFill>
                  <a:srgbClr val="FFFFFF"/>
                </a:solidFill>
                <a:latin typeface="Times New Roman"/>
                <a:ea typeface="Times New Roman"/>
                <a:cs typeface="Times New Roman"/>
                <a:sym typeface="Times New Roman"/>
              </a:rPr>
            </a:br>
            <a:endParaRPr>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b="1" lang="en">
                <a:solidFill>
                  <a:srgbClr val="FF9900"/>
                </a:solidFill>
                <a:latin typeface="Times New Roman"/>
                <a:ea typeface="Times New Roman"/>
                <a:cs typeface="Times New Roman"/>
                <a:sym typeface="Times New Roman"/>
              </a:rPr>
              <a:t>Proximity to schools and median HH income</a:t>
            </a:r>
            <a:r>
              <a:rPr lang="en">
                <a:solidFill>
                  <a:srgbClr val="FFFFFF"/>
                </a:solidFill>
                <a:latin typeface="Times New Roman"/>
                <a:ea typeface="Times New Roman"/>
                <a:cs typeface="Times New Roman"/>
                <a:sym typeface="Times New Roman"/>
              </a:rPr>
              <a:t> also statistically significant</a:t>
            </a:r>
            <a:endParaRPr>
              <a:solidFill>
                <a:srgbClr val="FFFFFF"/>
              </a:solidFill>
              <a:latin typeface="Times New Roman"/>
              <a:ea typeface="Times New Roman"/>
              <a:cs typeface="Times New Roman"/>
              <a:sym typeface="Times New Roman"/>
            </a:endParaRPr>
          </a:p>
        </p:txBody>
      </p:sp>
      <p:grpSp>
        <p:nvGrpSpPr>
          <p:cNvPr id="156" name="Google Shape;156;p25"/>
          <p:cNvGrpSpPr/>
          <p:nvPr/>
        </p:nvGrpSpPr>
        <p:grpSpPr>
          <a:xfrm>
            <a:off x="152400" y="777400"/>
            <a:ext cx="6314401" cy="4281475"/>
            <a:chOff x="152400" y="777400"/>
            <a:chExt cx="6314401" cy="4281475"/>
          </a:xfrm>
        </p:grpSpPr>
        <p:pic>
          <p:nvPicPr>
            <p:cNvPr id="157" name="Google Shape;157;p25"/>
            <p:cNvPicPr preferRelativeResize="0"/>
            <p:nvPr/>
          </p:nvPicPr>
          <p:blipFill>
            <a:blip r:embed="rId3">
              <a:alphaModFix/>
            </a:blip>
            <a:stretch>
              <a:fillRect/>
            </a:stretch>
          </p:blipFill>
          <p:spPr>
            <a:xfrm>
              <a:off x="152400" y="777400"/>
              <a:ext cx="6314401" cy="4281475"/>
            </a:xfrm>
            <a:prstGeom prst="rect">
              <a:avLst/>
            </a:prstGeom>
            <a:noFill/>
            <a:ln>
              <a:noFill/>
            </a:ln>
          </p:spPr>
        </p:pic>
        <p:sp>
          <p:nvSpPr>
            <p:cNvPr id="158" name="Google Shape;158;p25"/>
            <p:cNvSpPr/>
            <p:nvPr/>
          </p:nvSpPr>
          <p:spPr>
            <a:xfrm>
              <a:off x="5259075" y="1028700"/>
              <a:ext cx="682500" cy="3767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5293275" y="2649075"/>
              <a:ext cx="614100" cy="4143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5293275" y="1890600"/>
              <a:ext cx="614100" cy="4143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4090675" y="1476300"/>
              <a:ext cx="614100" cy="4143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6"/>
          <p:cNvPicPr preferRelativeResize="0"/>
          <p:nvPr/>
        </p:nvPicPr>
        <p:blipFill rotWithShape="1">
          <a:blip r:embed="rId3">
            <a:alphaModFix/>
          </a:blip>
          <a:srcRect b="49174" l="0" r="0" t="0"/>
          <a:stretch/>
        </p:blipFill>
        <p:spPr>
          <a:xfrm>
            <a:off x="1491925" y="145250"/>
            <a:ext cx="6160151" cy="2419351"/>
          </a:xfrm>
          <a:prstGeom prst="rect">
            <a:avLst/>
          </a:prstGeom>
          <a:noFill/>
          <a:ln>
            <a:noFill/>
          </a:ln>
        </p:spPr>
      </p:pic>
      <p:cxnSp>
        <p:nvCxnSpPr>
          <p:cNvPr id="167" name="Google Shape;167;p26"/>
          <p:cNvCxnSpPr/>
          <p:nvPr/>
        </p:nvCxnSpPr>
        <p:spPr>
          <a:xfrm rot="10800000">
            <a:off x="3349298" y="4167004"/>
            <a:ext cx="0" cy="342600"/>
          </a:xfrm>
          <a:prstGeom prst="straightConnector1">
            <a:avLst/>
          </a:prstGeom>
          <a:noFill/>
          <a:ln cap="flat" cmpd="sng" w="9525">
            <a:solidFill>
              <a:srgbClr val="000000"/>
            </a:solidFill>
            <a:prstDash val="solid"/>
            <a:round/>
            <a:headEnd len="med" w="med" type="triangle"/>
            <a:tailEnd len="med" w="med" type="triangle"/>
          </a:ln>
        </p:spPr>
      </p:cxnSp>
      <p:cxnSp>
        <p:nvCxnSpPr>
          <p:cNvPr id="168" name="Google Shape;168;p26"/>
          <p:cNvCxnSpPr/>
          <p:nvPr/>
        </p:nvCxnSpPr>
        <p:spPr>
          <a:xfrm rot="10800000">
            <a:off x="2071023" y="1865804"/>
            <a:ext cx="0" cy="342600"/>
          </a:xfrm>
          <a:prstGeom prst="straightConnector1">
            <a:avLst/>
          </a:prstGeom>
          <a:noFill/>
          <a:ln cap="flat" cmpd="sng" w="9525">
            <a:solidFill>
              <a:srgbClr val="000000"/>
            </a:solidFill>
            <a:prstDash val="solid"/>
            <a:round/>
            <a:headEnd len="med" w="med" type="triangle"/>
            <a:tailEnd len="med" w="med" type="triangle"/>
          </a:ln>
        </p:spPr>
      </p:cxnSp>
      <p:cxnSp>
        <p:nvCxnSpPr>
          <p:cNvPr id="169" name="Google Shape;169;p26"/>
          <p:cNvCxnSpPr/>
          <p:nvPr/>
        </p:nvCxnSpPr>
        <p:spPr>
          <a:xfrm rot="10800000">
            <a:off x="6547323" y="4242179"/>
            <a:ext cx="0" cy="342600"/>
          </a:xfrm>
          <a:prstGeom prst="straightConnector1">
            <a:avLst/>
          </a:prstGeom>
          <a:noFill/>
          <a:ln cap="flat" cmpd="sng" w="9525">
            <a:solidFill>
              <a:srgbClr val="000000"/>
            </a:solidFill>
            <a:prstDash val="solid"/>
            <a:round/>
            <a:headEnd len="med" w="med" type="triangle"/>
            <a:tailEnd len="med" w="med" type="triangle"/>
          </a:ln>
        </p:spPr>
      </p:cxnSp>
      <p:pic>
        <p:nvPicPr>
          <p:cNvPr id="170" name="Google Shape;170;p26"/>
          <p:cNvPicPr preferRelativeResize="0"/>
          <p:nvPr/>
        </p:nvPicPr>
        <p:blipFill rotWithShape="1">
          <a:blip r:embed="rId3">
            <a:alphaModFix/>
          </a:blip>
          <a:srcRect b="0" l="0" r="0" t="52581"/>
          <a:stretch/>
        </p:blipFill>
        <p:spPr>
          <a:xfrm>
            <a:off x="1491925" y="2741150"/>
            <a:ext cx="6160151" cy="2257101"/>
          </a:xfrm>
          <a:prstGeom prst="rect">
            <a:avLst/>
          </a:prstGeom>
          <a:noFill/>
          <a:ln>
            <a:noFill/>
          </a:ln>
        </p:spPr>
      </p:pic>
      <p:cxnSp>
        <p:nvCxnSpPr>
          <p:cNvPr id="171" name="Google Shape;171;p26"/>
          <p:cNvCxnSpPr/>
          <p:nvPr/>
        </p:nvCxnSpPr>
        <p:spPr>
          <a:xfrm rot="10800000">
            <a:off x="2005723" y="4242179"/>
            <a:ext cx="0" cy="342600"/>
          </a:xfrm>
          <a:prstGeom prst="straightConnector1">
            <a:avLst/>
          </a:prstGeom>
          <a:noFill/>
          <a:ln cap="flat" cmpd="sng" w="9525">
            <a:solidFill>
              <a:srgbClr val="000000"/>
            </a:solidFill>
            <a:prstDash val="solid"/>
            <a:round/>
            <a:headEnd len="med" w="med" type="triangle"/>
            <a:tailEnd len="med" w="med" type="triangle"/>
          </a:ln>
        </p:spPr>
      </p:cxnSp>
      <p:cxnSp>
        <p:nvCxnSpPr>
          <p:cNvPr id="172" name="Google Shape;172;p26"/>
          <p:cNvCxnSpPr/>
          <p:nvPr/>
        </p:nvCxnSpPr>
        <p:spPr>
          <a:xfrm rot="10800000">
            <a:off x="5154273" y="4313029"/>
            <a:ext cx="0" cy="342600"/>
          </a:xfrm>
          <a:prstGeom prst="straightConnector1">
            <a:avLst/>
          </a:prstGeom>
          <a:noFill/>
          <a:ln cap="flat" cmpd="sng" w="9525">
            <a:solidFill>
              <a:srgbClr val="000000"/>
            </a:solidFill>
            <a:prstDash val="solid"/>
            <a:round/>
            <a:headEnd len="med" w="med" type="triangl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7"/>
          <p:cNvPicPr preferRelativeResize="0"/>
          <p:nvPr/>
        </p:nvPicPr>
        <p:blipFill rotWithShape="1">
          <a:blip r:embed="rId3">
            <a:alphaModFix/>
          </a:blip>
          <a:srcRect b="49174" l="50347" r="0" t="0"/>
          <a:stretch/>
        </p:blipFill>
        <p:spPr>
          <a:xfrm>
            <a:off x="1606875" y="226350"/>
            <a:ext cx="5930249" cy="4690802"/>
          </a:xfrm>
          <a:prstGeom prst="rect">
            <a:avLst/>
          </a:prstGeom>
          <a:noFill/>
          <a:ln>
            <a:noFill/>
          </a:ln>
        </p:spPr>
      </p:pic>
      <p:sp>
        <p:nvSpPr>
          <p:cNvPr id="178" name="Google Shape;178;p27"/>
          <p:cNvSpPr/>
          <p:nvPr/>
        </p:nvSpPr>
        <p:spPr>
          <a:xfrm>
            <a:off x="3641250" y="381950"/>
            <a:ext cx="1861500" cy="18582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8"/>
          <p:cNvPicPr preferRelativeResize="0"/>
          <p:nvPr/>
        </p:nvPicPr>
        <p:blipFill rotWithShape="1">
          <a:blip r:embed="rId3">
            <a:alphaModFix/>
          </a:blip>
          <a:srcRect b="1129" l="1552" r="1397" t="1537"/>
          <a:stretch/>
        </p:blipFill>
        <p:spPr>
          <a:xfrm>
            <a:off x="1854248" y="345601"/>
            <a:ext cx="5435501" cy="4452300"/>
          </a:xfrm>
          <a:prstGeom prst="rect">
            <a:avLst/>
          </a:prstGeom>
          <a:noFill/>
          <a:ln>
            <a:noFill/>
          </a:ln>
        </p:spPr>
      </p:pic>
      <p:sp>
        <p:nvSpPr>
          <p:cNvPr id="184" name="Google Shape;184;p28"/>
          <p:cNvSpPr/>
          <p:nvPr/>
        </p:nvSpPr>
        <p:spPr>
          <a:xfrm>
            <a:off x="2314563" y="3824514"/>
            <a:ext cx="889500" cy="81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txBox="1"/>
          <p:nvPr/>
        </p:nvSpPr>
        <p:spPr>
          <a:xfrm>
            <a:off x="2223990" y="3738448"/>
            <a:ext cx="12204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Majority Democrats</a:t>
            </a:r>
            <a:endParaRPr b="1" sz="800"/>
          </a:p>
        </p:txBody>
      </p:sp>
      <p:sp>
        <p:nvSpPr>
          <p:cNvPr id="186" name="Google Shape;186;p28"/>
          <p:cNvSpPr txBox="1"/>
          <p:nvPr/>
        </p:nvSpPr>
        <p:spPr>
          <a:xfrm>
            <a:off x="2261749" y="4400225"/>
            <a:ext cx="14562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Majority Republicans</a:t>
            </a:r>
            <a:endParaRPr b="1" sz="800"/>
          </a:p>
        </p:txBody>
      </p:sp>
      <p:cxnSp>
        <p:nvCxnSpPr>
          <p:cNvPr id="187" name="Google Shape;187;p28"/>
          <p:cNvCxnSpPr/>
          <p:nvPr/>
        </p:nvCxnSpPr>
        <p:spPr>
          <a:xfrm rot="10800000">
            <a:off x="2759329" y="4022680"/>
            <a:ext cx="0" cy="416100"/>
          </a:xfrm>
          <a:prstGeom prst="straightConnector1">
            <a:avLst/>
          </a:prstGeom>
          <a:noFill/>
          <a:ln cap="flat" cmpd="sng" w="9525">
            <a:solidFill>
              <a:srgbClr val="000000"/>
            </a:solidFill>
            <a:prstDash val="solid"/>
            <a:round/>
            <a:headEnd len="med" w="med" type="triangl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3" name="Google Shape;193;p29"/>
          <p:cNvSpPr txBox="1"/>
          <p:nvPr>
            <p:ph idx="1" type="body"/>
          </p:nvPr>
        </p:nvSpPr>
        <p:spPr>
          <a:xfrm>
            <a:off x="387900" y="1489825"/>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Proximity to colleges/universities and median household income </a:t>
            </a:r>
            <a:r>
              <a:rPr b="1" lang="en">
                <a:solidFill>
                  <a:schemeClr val="accent4"/>
                </a:solidFill>
              </a:rPr>
              <a:t>are</a:t>
            </a:r>
            <a:r>
              <a:rPr lang="en"/>
              <a:t> causal factors, racial heterogeneity and political party distribution </a:t>
            </a:r>
            <a:r>
              <a:rPr b="1" lang="en">
                <a:solidFill>
                  <a:schemeClr val="accent4"/>
                </a:solidFill>
              </a:rPr>
              <a:t>are not.</a:t>
            </a:r>
            <a:br>
              <a:rPr b="1" lang="en"/>
            </a:br>
            <a:endParaRPr sz="800"/>
          </a:p>
          <a:p>
            <a:pPr indent="-342900" lvl="0" marL="457200" rtl="0" algn="l">
              <a:spcBef>
                <a:spcPts val="0"/>
              </a:spcBef>
              <a:spcAft>
                <a:spcPts val="0"/>
              </a:spcAft>
              <a:buSzPts val="1800"/>
              <a:buChar char="●"/>
            </a:pPr>
            <a:r>
              <a:rPr lang="en"/>
              <a:t>Models </a:t>
            </a:r>
            <a:r>
              <a:rPr b="1" lang="en">
                <a:solidFill>
                  <a:schemeClr val="accent4"/>
                </a:solidFill>
              </a:rPr>
              <a:t>more accurate for southern part</a:t>
            </a:r>
            <a:r>
              <a:rPr lang="en"/>
              <a:t> of the state.</a:t>
            </a:r>
            <a:br>
              <a:rPr lang="en"/>
            </a:br>
            <a:endParaRPr sz="800"/>
          </a:p>
          <a:p>
            <a:pPr indent="-342900" lvl="0" marL="457200" rtl="0" algn="l">
              <a:spcBef>
                <a:spcPts val="0"/>
              </a:spcBef>
              <a:spcAft>
                <a:spcPts val="0"/>
              </a:spcAft>
              <a:buSzPts val="1800"/>
              <a:buChar char="●"/>
            </a:pPr>
            <a:r>
              <a:rPr lang="en"/>
              <a:t>Models </a:t>
            </a:r>
            <a:r>
              <a:rPr b="1" lang="en">
                <a:solidFill>
                  <a:schemeClr val="accent4"/>
                </a:solidFill>
              </a:rPr>
              <a:t>overestimated </a:t>
            </a:r>
            <a:r>
              <a:rPr b="1" lang="en">
                <a:solidFill>
                  <a:schemeClr val="accent4"/>
                </a:solidFill>
              </a:rPr>
              <a:t>protests in northern tracts</a:t>
            </a:r>
            <a:r>
              <a:rPr lang="en"/>
              <a:t> with high GOP concentrations.</a:t>
            </a:r>
            <a:br>
              <a:rPr lang="en"/>
            </a:br>
            <a:endParaRPr sz="800"/>
          </a:p>
          <a:p>
            <a:pPr indent="-342900" lvl="0" marL="457200" rtl="0" algn="l">
              <a:spcBef>
                <a:spcPts val="0"/>
              </a:spcBef>
              <a:spcAft>
                <a:spcPts val="0"/>
              </a:spcAft>
              <a:buSzPts val="1800"/>
              <a:buChar char="●"/>
            </a:pPr>
            <a:r>
              <a:rPr lang="en"/>
              <a:t>GIS was really useful for this specific application and gave us insights that we would not have found without GIS.</a:t>
            </a:r>
            <a:endParaRPr>
              <a:highlight>
                <a:srgbClr val="E69138"/>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Research</a:t>
            </a:r>
            <a:endParaRPr/>
          </a:p>
        </p:txBody>
      </p:sp>
      <p:sp>
        <p:nvSpPr>
          <p:cNvPr id="199" name="Google Shape;199;p3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a:t>
            </a:r>
            <a:r>
              <a:rPr b="1" lang="en">
                <a:solidFill>
                  <a:schemeClr val="accent4"/>
                </a:solidFill>
              </a:rPr>
              <a:t>other factors</a:t>
            </a:r>
            <a:r>
              <a:rPr lang="en"/>
              <a:t> explain BLM protests? What confounding factors impacted our findings?</a:t>
            </a:r>
            <a:endParaRPr/>
          </a:p>
          <a:p>
            <a:pPr indent="-342900" lvl="0" marL="457200" rtl="0" algn="l">
              <a:spcBef>
                <a:spcPts val="0"/>
              </a:spcBef>
              <a:spcAft>
                <a:spcPts val="0"/>
              </a:spcAft>
              <a:buSzPts val="1800"/>
              <a:buChar char="●"/>
            </a:pPr>
            <a:r>
              <a:rPr lang="en"/>
              <a:t>Would these results hold </a:t>
            </a:r>
            <a:r>
              <a:rPr b="1" lang="en">
                <a:solidFill>
                  <a:schemeClr val="accent4"/>
                </a:solidFill>
              </a:rPr>
              <a:t>across</a:t>
            </a:r>
            <a:r>
              <a:rPr b="1" lang="en">
                <a:solidFill>
                  <a:schemeClr val="accent4"/>
                </a:solidFill>
              </a:rPr>
              <a:t> </a:t>
            </a:r>
            <a:r>
              <a:rPr b="1" lang="en">
                <a:solidFill>
                  <a:schemeClr val="accent4"/>
                </a:solidFill>
              </a:rPr>
              <a:t>states</a:t>
            </a:r>
            <a:r>
              <a:rPr lang="en"/>
              <a:t>?</a:t>
            </a:r>
            <a:endParaRPr/>
          </a:p>
          <a:p>
            <a:pPr indent="-342900" lvl="0" marL="457200" rtl="0" algn="l">
              <a:spcBef>
                <a:spcPts val="0"/>
              </a:spcBef>
              <a:spcAft>
                <a:spcPts val="0"/>
              </a:spcAft>
              <a:buSzPts val="1800"/>
              <a:buChar char="●"/>
            </a:pPr>
            <a:r>
              <a:rPr lang="en"/>
              <a:t>Would an </a:t>
            </a:r>
            <a:r>
              <a:rPr b="1" lang="en">
                <a:solidFill>
                  <a:schemeClr val="accent4"/>
                </a:solidFill>
              </a:rPr>
              <a:t>influx of students</a:t>
            </a:r>
            <a:r>
              <a:rPr lang="en"/>
              <a:t> change the results?</a:t>
            </a:r>
            <a:endParaRPr/>
          </a:p>
          <a:p>
            <a:pPr indent="-342900" lvl="0" marL="457200" rtl="0" algn="l">
              <a:spcBef>
                <a:spcPts val="0"/>
              </a:spcBef>
              <a:spcAft>
                <a:spcPts val="0"/>
              </a:spcAft>
              <a:buSzPts val="1800"/>
              <a:buChar char="●"/>
            </a:pPr>
            <a:r>
              <a:rPr lang="en"/>
              <a:t>Using municipal level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Sources</a:t>
            </a:r>
            <a:endParaRPr/>
          </a:p>
        </p:txBody>
      </p:sp>
      <p:sp>
        <p:nvSpPr>
          <p:cNvPr id="205" name="Google Shape;205;p3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 Census American Community Survey</a:t>
            </a:r>
            <a:endParaRPr/>
          </a:p>
          <a:p>
            <a:pPr indent="-342900" lvl="0" marL="457200" rtl="0" algn="l">
              <a:spcBef>
                <a:spcPts val="0"/>
              </a:spcBef>
              <a:spcAft>
                <a:spcPts val="0"/>
              </a:spcAft>
              <a:buSzPts val="1800"/>
              <a:buChar char="●"/>
            </a:pPr>
            <a:r>
              <a:rPr lang="en"/>
              <a:t>U.S. Census Selected Economic Indicators</a:t>
            </a:r>
            <a:endParaRPr/>
          </a:p>
          <a:p>
            <a:pPr indent="-342900" lvl="0" marL="457200" rtl="0" algn="l">
              <a:spcBef>
                <a:spcPts val="0"/>
              </a:spcBef>
              <a:spcAft>
                <a:spcPts val="0"/>
              </a:spcAft>
              <a:buSzPts val="1800"/>
              <a:buChar char="●"/>
            </a:pPr>
            <a:r>
              <a:rPr lang="en"/>
              <a:t>Florida Geospatial Data Library</a:t>
            </a:r>
            <a:endParaRPr/>
          </a:p>
          <a:p>
            <a:pPr indent="-342900" lvl="0" marL="457200" rtl="0" algn="l">
              <a:spcBef>
                <a:spcPts val="0"/>
              </a:spcBef>
              <a:spcAft>
                <a:spcPts val="0"/>
              </a:spcAft>
              <a:buSzPts val="1800"/>
              <a:buChar char="●"/>
            </a:pPr>
            <a:r>
              <a:rPr lang="en"/>
              <a:t>United States Electoral Project</a:t>
            </a:r>
            <a:endParaRPr/>
          </a:p>
          <a:p>
            <a:pPr indent="-342900" lvl="0" marL="457200" rtl="0" algn="l">
              <a:spcBef>
                <a:spcPts val="0"/>
              </a:spcBef>
              <a:spcAft>
                <a:spcPts val="0"/>
              </a:spcAft>
              <a:buSzPts val="1800"/>
              <a:buChar char="●"/>
            </a:pPr>
            <a:r>
              <a:rPr lang="en"/>
              <a:t>GYSTOE ArcGIS Online Page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3">
            <a:alphaModFix/>
          </a:blip>
          <a:srcRect b="12247" l="15948" r="1070" t="20457"/>
          <a:stretch/>
        </p:blipFill>
        <p:spPr>
          <a:xfrm>
            <a:off x="862150" y="630700"/>
            <a:ext cx="7419704" cy="3882101"/>
          </a:xfrm>
          <a:prstGeom prst="rect">
            <a:avLst/>
          </a:prstGeom>
          <a:noFill/>
          <a:ln>
            <a:noFill/>
          </a:ln>
        </p:spPr>
      </p:pic>
      <p:pic>
        <p:nvPicPr>
          <p:cNvPr id="70" name="Google Shape;70;p14"/>
          <p:cNvPicPr preferRelativeResize="0"/>
          <p:nvPr/>
        </p:nvPicPr>
        <p:blipFill rotWithShape="1">
          <a:blip r:embed="rId4">
            <a:alphaModFix/>
          </a:blip>
          <a:srcRect b="72000" l="1487" r="85632" t="3082"/>
          <a:stretch/>
        </p:blipFill>
        <p:spPr>
          <a:xfrm>
            <a:off x="627000" y="3431275"/>
            <a:ext cx="1026824" cy="1281552"/>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76" name="Google Shape;76;p15"/>
          <p:cNvSpPr txBox="1"/>
          <p:nvPr>
            <p:ph idx="1" type="body"/>
          </p:nvPr>
        </p:nvSpPr>
        <p:spPr>
          <a:xfrm>
            <a:off x="387900" y="1326125"/>
            <a:ext cx="8368200" cy="364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chemeClr val="accent4"/>
                </a:solidFill>
              </a:rPr>
              <a:t>Factors:</a:t>
            </a:r>
            <a:r>
              <a:rPr lang="en"/>
              <a:t> Spatial distribution of…</a:t>
            </a:r>
            <a:endParaRPr/>
          </a:p>
          <a:p>
            <a:pPr indent="-317500" lvl="1" marL="914400" rtl="0" algn="l">
              <a:spcBef>
                <a:spcPts val="0"/>
              </a:spcBef>
              <a:spcAft>
                <a:spcPts val="0"/>
              </a:spcAft>
              <a:buSzPts val="1400"/>
              <a:buChar char="○"/>
            </a:pPr>
            <a:r>
              <a:rPr lang="en"/>
              <a:t>Proximity to colleges/universities</a:t>
            </a:r>
            <a:endParaRPr/>
          </a:p>
          <a:p>
            <a:pPr indent="-317500" lvl="1" marL="914400" rtl="0" algn="l">
              <a:spcBef>
                <a:spcPts val="0"/>
              </a:spcBef>
              <a:spcAft>
                <a:spcPts val="0"/>
              </a:spcAft>
              <a:buSzPts val="1400"/>
              <a:buChar char="○"/>
            </a:pPr>
            <a:r>
              <a:rPr lang="en"/>
              <a:t>Political affiliation</a:t>
            </a:r>
            <a:endParaRPr/>
          </a:p>
          <a:p>
            <a:pPr indent="-317500" lvl="1" marL="914400" rtl="0" algn="l">
              <a:spcBef>
                <a:spcPts val="0"/>
              </a:spcBef>
              <a:spcAft>
                <a:spcPts val="0"/>
              </a:spcAft>
              <a:buSzPts val="1400"/>
              <a:buChar char="○"/>
            </a:pPr>
            <a:r>
              <a:rPr lang="en"/>
              <a:t>Racial (im)balance</a:t>
            </a:r>
            <a:endParaRPr/>
          </a:p>
          <a:p>
            <a:pPr indent="-317500" lvl="1" marL="914400" rtl="0" algn="l">
              <a:spcBef>
                <a:spcPts val="0"/>
              </a:spcBef>
              <a:spcAft>
                <a:spcPts val="0"/>
              </a:spcAft>
              <a:buSzPts val="1400"/>
              <a:buChar char="○"/>
            </a:pPr>
            <a:r>
              <a:rPr lang="en"/>
              <a:t>Median household income </a:t>
            </a:r>
            <a:endParaRPr/>
          </a:p>
          <a:p>
            <a:pPr indent="-317500" lvl="1" marL="914400" rtl="0" algn="l">
              <a:spcBef>
                <a:spcPts val="0"/>
              </a:spcBef>
              <a:spcAft>
                <a:spcPts val="0"/>
              </a:spcAft>
              <a:buSzPts val="1400"/>
              <a:buChar char="○"/>
            </a:pPr>
            <a:r>
              <a:rPr lang="en"/>
              <a:t>2020 Protests </a:t>
            </a:r>
            <a:br>
              <a:rPr lang="en"/>
            </a:br>
            <a:endParaRPr/>
          </a:p>
          <a:p>
            <a:pPr indent="-342900" lvl="0" marL="457200" rtl="0" algn="l">
              <a:spcBef>
                <a:spcPts val="0"/>
              </a:spcBef>
              <a:spcAft>
                <a:spcPts val="0"/>
              </a:spcAft>
              <a:buSzPts val="1800"/>
              <a:buChar char="●"/>
            </a:pPr>
            <a:r>
              <a:rPr lang="en"/>
              <a:t>Classify Florida census tracts (n = 4, 245) </a:t>
            </a:r>
            <a:br>
              <a:rPr lang="en"/>
            </a:br>
            <a:r>
              <a:rPr lang="en"/>
              <a:t>based on </a:t>
            </a:r>
            <a:r>
              <a:rPr b="1" lang="en">
                <a:solidFill>
                  <a:schemeClr val="accent4"/>
                </a:solidFill>
              </a:rPr>
              <a:t>likelihood and number of protests</a:t>
            </a:r>
            <a:endParaRPr b="1">
              <a:solidFill>
                <a:schemeClr val="accent4"/>
              </a:solidFill>
            </a:endParaRPr>
          </a:p>
          <a:p>
            <a:pPr indent="-317500" lvl="1" marL="914400" rtl="0" algn="l">
              <a:spcBef>
                <a:spcPts val="0"/>
              </a:spcBef>
              <a:spcAft>
                <a:spcPts val="0"/>
              </a:spcAft>
              <a:buSzPts val="1400"/>
              <a:buChar char="○"/>
            </a:pPr>
            <a:r>
              <a:rPr lang="en"/>
              <a:t>Patterns or outliers?</a:t>
            </a:r>
            <a:br>
              <a:rPr lang="en"/>
            </a:br>
            <a:endParaRPr/>
          </a:p>
          <a:p>
            <a:pPr indent="-342900" lvl="0" marL="457200" rtl="0" algn="l">
              <a:spcBef>
                <a:spcPts val="0"/>
              </a:spcBef>
              <a:spcAft>
                <a:spcPts val="0"/>
              </a:spcAft>
              <a:buSzPts val="1800"/>
              <a:buChar char="●"/>
            </a:pPr>
            <a:r>
              <a:rPr lang="en"/>
              <a:t>Hypothesis</a:t>
            </a:r>
            <a:r>
              <a:rPr lang="en"/>
              <a:t>: </a:t>
            </a:r>
            <a:r>
              <a:rPr b="1" lang="en">
                <a:solidFill>
                  <a:schemeClr val="accent4"/>
                </a:solidFill>
              </a:rPr>
              <a:t>all five demographic factors</a:t>
            </a:r>
            <a:r>
              <a:rPr lang="en"/>
              <a:t> would be significant in predicting protests in each census tract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Description of Study Area</a:t>
            </a:r>
            <a:endParaRPr/>
          </a:p>
        </p:txBody>
      </p:sp>
      <p:pic>
        <p:nvPicPr>
          <p:cNvPr id="82" name="Google Shape;82;p16"/>
          <p:cNvPicPr preferRelativeResize="0"/>
          <p:nvPr/>
        </p:nvPicPr>
        <p:blipFill rotWithShape="1">
          <a:blip r:embed="rId3">
            <a:alphaModFix/>
          </a:blip>
          <a:srcRect b="-9" l="5802" r="1061" t="5740"/>
          <a:stretch/>
        </p:blipFill>
        <p:spPr>
          <a:xfrm>
            <a:off x="2154425" y="1144125"/>
            <a:ext cx="4835149" cy="3836051"/>
          </a:xfrm>
          <a:prstGeom prst="rect">
            <a:avLst/>
          </a:prstGeom>
          <a:noFill/>
          <a:ln>
            <a:noFill/>
          </a:ln>
        </p:spPr>
      </p:pic>
      <p:sp>
        <p:nvSpPr>
          <p:cNvPr id="83" name="Google Shape;83;p16"/>
          <p:cNvSpPr/>
          <p:nvPr/>
        </p:nvSpPr>
        <p:spPr>
          <a:xfrm>
            <a:off x="2205375" y="1321800"/>
            <a:ext cx="1041600" cy="118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3040225" y="2507100"/>
            <a:ext cx="2031600" cy="23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Description of Study Area</a:t>
            </a:r>
            <a:endParaRPr/>
          </a:p>
        </p:txBody>
      </p:sp>
      <p:pic>
        <p:nvPicPr>
          <p:cNvPr id="90" name="Google Shape;90;p17"/>
          <p:cNvPicPr preferRelativeResize="0"/>
          <p:nvPr/>
        </p:nvPicPr>
        <p:blipFill rotWithShape="1">
          <a:blip r:embed="rId3">
            <a:alphaModFix/>
          </a:blip>
          <a:srcRect b="-9" l="5802" r="1061" t="5740"/>
          <a:stretch/>
        </p:blipFill>
        <p:spPr>
          <a:xfrm>
            <a:off x="2154425" y="1144125"/>
            <a:ext cx="4835149" cy="3836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Factors and Data</a:t>
            </a:r>
            <a:endParaRPr/>
          </a:p>
        </p:txBody>
      </p:sp>
      <p:sp>
        <p:nvSpPr>
          <p:cNvPr id="96" name="Google Shape;96;p1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Census Tracts</a:t>
            </a:r>
            <a:endParaRPr sz="1600"/>
          </a:p>
          <a:p>
            <a:pPr indent="-330200" lvl="1" marL="914400" rtl="0" algn="l">
              <a:spcBef>
                <a:spcPts val="0"/>
              </a:spcBef>
              <a:spcAft>
                <a:spcPts val="0"/>
              </a:spcAft>
              <a:buSzPts val="1600"/>
              <a:buChar char="○"/>
            </a:pPr>
            <a:r>
              <a:rPr lang="en" sz="1600"/>
              <a:t>Standard shapefile from the Florida Geospatial Data Library (FGDL)</a:t>
            </a:r>
            <a:br>
              <a:rPr lang="en" sz="1600"/>
            </a:br>
            <a:endParaRPr sz="1600"/>
          </a:p>
          <a:p>
            <a:pPr indent="-330200" lvl="0" marL="457200" rtl="0" algn="l">
              <a:spcBef>
                <a:spcPts val="0"/>
              </a:spcBef>
              <a:spcAft>
                <a:spcPts val="0"/>
              </a:spcAft>
              <a:buSzPts val="1600"/>
              <a:buChar char="●"/>
            </a:pPr>
            <a:r>
              <a:rPr b="1" lang="en" sz="1600">
                <a:solidFill>
                  <a:schemeClr val="accent4"/>
                </a:solidFill>
              </a:rPr>
              <a:t>Colleges/Universities</a:t>
            </a:r>
            <a:r>
              <a:rPr lang="en" sz="1600"/>
              <a:t> in each census tract</a:t>
            </a:r>
            <a:endParaRPr sz="1600"/>
          </a:p>
          <a:p>
            <a:pPr indent="-317500" lvl="1" marL="914400" rtl="0" algn="l">
              <a:spcBef>
                <a:spcPts val="0"/>
              </a:spcBef>
              <a:spcAft>
                <a:spcPts val="0"/>
              </a:spcAft>
              <a:buSzPts val="1400"/>
              <a:buChar char="○"/>
            </a:pPr>
            <a:r>
              <a:rPr lang="en"/>
              <a:t>Fit models with both dummy variables and continuous variables</a:t>
            </a:r>
            <a:endParaRPr/>
          </a:p>
          <a:p>
            <a:pPr indent="-317500" lvl="1" marL="914400" rtl="0" algn="l">
              <a:spcBef>
                <a:spcPts val="0"/>
              </a:spcBef>
              <a:spcAft>
                <a:spcPts val="0"/>
              </a:spcAft>
              <a:buSzPts val="1400"/>
              <a:buChar char="○"/>
            </a:pPr>
            <a:r>
              <a:rPr lang="en"/>
              <a:t>Data from Educational Institutions shapefile (FGDL)</a:t>
            </a:r>
            <a:br>
              <a:rPr lang="en"/>
            </a:br>
            <a:endParaRPr/>
          </a:p>
          <a:p>
            <a:pPr indent="-330200" lvl="0" marL="457200" rtl="0" algn="l">
              <a:spcBef>
                <a:spcPts val="0"/>
              </a:spcBef>
              <a:spcAft>
                <a:spcPts val="0"/>
              </a:spcAft>
              <a:buSzPts val="1600"/>
              <a:buChar char="●"/>
            </a:pPr>
            <a:r>
              <a:rPr b="1" lang="en" sz="1600">
                <a:solidFill>
                  <a:schemeClr val="accent4"/>
                </a:solidFill>
              </a:rPr>
              <a:t>Political Affiliation</a:t>
            </a:r>
            <a:endParaRPr b="1" sz="1600">
              <a:solidFill>
                <a:schemeClr val="accent4"/>
              </a:solidFill>
            </a:endParaRPr>
          </a:p>
          <a:p>
            <a:pPr indent="-317500" lvl="1" marL="914400" rtl="0" algn="l">
              <a:spcBef>
                <a:spcPts val="0"/>
              </a:spcBef>
              <a:spcAft>
                <a:spcPts val="0"/>
              </a:spcAft>
              <a:buSzPts val="1400"/>
              <a:buChar char="○"/>
            </a:pPr>
            <a:r>
              <a:rPr lang="en"/>
              <a:t>Ratio of GOP to Dem votes in 2018 primaries (United States Electoral Project)</a:t>
            </a:r>
            <a:endParaRPr/>
          </a:p>
          <a:p>
            <a:pPr indent="-317500" lvl="1" marL="914400" rtl="0" algn="l">
              <a:spcBef>
                <a:spcPts val="0"/>
              </a:spcBef>
              <a:spcAft>
                <a:spcPts val="0"/>
              </a:spcAft>
              <a:buSzPts val="1400"/>
              <a:buChar char="○"/>
            </a:pPr>
            <a:r>
              <a:rPr lang="en"/>
              <a:t>Data broken down by electoral precincts (n = 6096)</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rotWithShape="1">
          <a:blip r:embed="rId3">
            <a:alphaModFix/>
          </a:blip>
          <a:srcRect b="1129" l="1552" r="1397" t="1537"/>
          <a:stretch/>
        </p:blipFill>
        <p:spPr>
          <a:xfrm>
            <a:off x="4651138" y="738375"/>
            <a:ext cx="4389119" cy="3666745"/>
          </a:xfrm>
          <a:prstGeom prst="rect">
            <a:avLst/>
          </a:prstGeom>
          <a:noFill/>
          <a:ln>
            <a:noFill/>
          </a:ln>
        </p:spPr>
      </p:pic>
      <p:sp>
        <p:nvSpPr>
          <p:cNvPr id="102" name="Google Shape;102;p19"/>
          <p:cNvSpPr/>
          <p:nvPr/>
        </p:nvSpPr>
        <p:spPr>
          <a:xfrm>
            <a:off x="5022838" y="3603475"/>
            <a:ext cx="718200" cy="66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nvSpPr>
        <p:spPr>
          <a:xfrm>
            <a:off x="4933813" y="3517050"/>
            <a:ext cx="9855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t>Majority Democrats</a:t>
            </a:r>
            <a:endParaRPr b="1" sz="600"/>
          </a:p>
        </p:txBody>
      </p:sp>
      <p:sp>
        <p:nvSpPr>
          <p:cNvPr id="104" name="Google Shape;104;p19"/>
          <p:cNvSpPr txBox="1"/>
          <p:nvPr/>
        </p:nvSpPr>
        <p:spPr>
          <a:xfrm>
            <a:off x="4949713" y="4082250"/>
            <a:ext cx="9537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t>Majority Republicans</a:t>
            </a:r>
            <a:endParaRPr b="1" sz="600"/>
          </a:p>
        </p:txBody>
      </p:sp>
      <p:cxnSp>
        <p:nvCxnSpPr>
          <p:cNvPr id="105" name="Google Shape;105;p19"/>
          <p:cNvCxnSpPr/>
          <p:nvPr/>
        </p:nvCxnSpPr>
        <p:spPr>
          <a:xfrm rot="10800000">
            <a:off x="5354386" y="3766679"/>
            <a:ext cx="0" cy="342600"/>
          </a:xfrm>
          <a:prstGeom prst="straightConnector1">
            <a:avLst/>
          </a:prstGeom>
          <a:noFill/>
          <a:ln cap="flat" cmpd="sng" w="9525">
            <a:solidFill>
              <a:srgbClr val="000000"/>
            </a:solidFill>
            <a:prstDash val="solid"/>
            <a:round/>
            <a:headEnd len="med" w="med" type="triangle"/>
            <a:tailEnd len="med" w="med" type="triangle"/>
          </a:ln>
        </p:spPr>
      </p:cxnSp>
      <p:pic>
        <p:nvPicPr>
          <p:cNvPr id="106" name="Google Shape;106;p19"/>
          <p:cNvPicPr preferRelativeResize="0"/>
          <p:nvPr/>
        </p:nvPicPr>
        <p:blipFill rotWithShape="1">
          <a:blip r:embed="rId4">
            <a:alphaModFix/>
          </a:blip>
          <a:srcRect b="0" l="2788" r="1057" t="931"/>
          <a:stretch/>
        </p:blipFill>
        <p:spPr>
          <a:xfrm>
            <a:off x="103742" y="738375"/>
            <a:ext cx="4389119" cy="36667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Factors and Data (cont)</a:t>
            </a:r>
            <a:endParaRPr/>
          </a:p>
        </p:txBody>
      </p:sp>
      <p:sp>
        <p:nvSpPr>
          <p:cNvPr id="112" name="Google Shape;112;p20"/>
          <p:cNvSpPr txBox="1"/>
          <p:nvPr>
            <p:ph idx="1" type="body"/>
          </p:nvPr>
        </p:nvSpPr>
        <p:spPr>
          <a:xfrm>
            <a:off x="387900" y="1396525"/>
            <a:ext cx="8368200" cy="3372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solidFill>
                  <a:schemeClr val="accent4"/>
                </a:solidFill>
              </a:rPr>
              <a:t>Racial Balance</a:t>
            </a:r>
            <a:endParaRPr b="1" sz="500">
              <a:solidFill>
                <a:schemeClr val="accent4"/>
              </a:solidFill>
              <a:latin typeface="Times New Roman"/>
              <a:ea typeface="Times New Roman"/>
              <a:cs typeface="Times New Roman"/>
              <a:sym typeface="Times New Roman"/>
            </a:endParaRPr>
          </a:p>
          <a:p>
            <a:pPr indent="-317500" lvl="1" marL="914400" rtl="0" algn="l">
              <a:spcBef>
                <a:spcPts val="0"/>
              </a:spcBef>
              <a:spcAft>
                <a:spcPts val="0"/>
              </a:spcAft>
              <a:buSzPts val="1400"/>
              <a:buChar char="○"/>
            </a:pPr>
            <a:r>
              <a:rPr lang="en"/>
              <a:t>                                                                                                     </a:t>
            </a:r>
            <a:endParaRPr/>
          </a:p>
          <a:p>
            <a:pPr indent="-285750" lvl="2" marL="1371600" rtl="0" algn="l">
              <a:spcBef>
                <a:spcPts val="0"/>
              </a:spcBef>
              <a:spcAft>
                <a:spcPts val="0"/>
              </a:spcAft>
              <a:buSzPts val="900"/>
              <a:buChar char="■"/>
            </a:pPr>
            <a:r>
              <a:rPr lang="en" sz="900"/>
              <a:t>Where B is the proportion of Black /African Americans</a:t>
            </a:r>
            <a:endParaRPr sz="900"/>
          </a:p>
          <a:p>
            <a:pPr indent="-285750" lvl="2" marL="1371600" rtl="0" algn="l">
              <a:spcBef>
                <a:spcPts val="0"/>
              </a:spcBef>
              <a:spcAft>
                <a:spcPts val="0"/>
              </a:spcAft>
              <a:buSzPts val="900"/>
              <a:buChar char="■"/>
            </a:pPr>
            <a:r>
              <a:rPr lang="en" sz="900"/>
              <a:t>W is the proportion of white</a:t>
            </a:r>
            <a:endParaRPr sz="900"/>
          </a:p>
          <a:p>
            <a:pPr indent="-285750" lvl="2" marL="1371600" rtl="0" algn="l">
              <a:spcBef>
                <a:spcPts val="0"/>
              </a:spcBef>
              <a:spcAft>
                <a:spcPts val="0"/>
              </a:spcAft>
              <a:buSzPts val="900"/>
              <a:buChar char="■"/>
            </a:pPr>
            <a:r>
              <a:rPr lang="en" sz="900"/>
              <a:t>N is the proportion of Native Americans</a:t>
            </a:r>
            <a:endParaRPr sz="900"/>
          </a:p>
          <a:p>
            <a:pPr indent="-285750" lvl="2" marL="1371600" rtl="0" algn="l">
              <a:spcBef>
                <a:spcPts val="0"/>
              </a:spcBef>
              <a:spcAft>
                <a:spcPts val="0"/>
              </a:spcAft>
              <a:buSzPts val="900"/>
              <a:buChar char="■"/>
            </a:pPr>
            <a:r>
              <a:rPr lang="en" sz="900"/>
              <a:t>A is the proportion of Asians</a:t>
            </a:r>
            <a:endParaRPr sz="900"/>
          </a:p>
          <a:p>
            <a:pPr indent="-285750" lvl="2" marL="1371600" rtl="0" algn="l">
              <a:spcBef>
                <a:spcPts val="0"/>
              </a:spcBef>
              <a:spcAft>
                <a:spcPts val="0"/>
              </a:spcAft>
              <a:buSzPts val="900"/>
              <a:buChar char="■"/>
            </a:pPr>
            <a:r>
              <a:rPr lang="en" sz="900"/>
              <a:t>P is the proportion of Pacific Islanders/other races</a:t>
            </a:r>
            <a:endParaRPr sz="900"/>
          </a:p>
          <a:p>
            <a:pPr indent="-317500" lvl="1" marL="914400" rtl="0" algn="l">
              <a:spcBef>
                <a:spcPts val="0"/>
              </a:spcBef>
              <a:spcAft>
                <a:spcPts val="0"/>
              </a:spcAft>
              <a:buSzPts val="1400"/>
              <a:buChar char="○"/>
            </a:pPr>
            <a:r>
              <a:rPr lang="en"/>
              <a:t>                                                                       </a:t>
            </a:r>
            <a:endParaRPr/>
          </a:p>
          <a:p>
            <a:pPr indent="-292100" lvl="2" marL="1371600" rtl="0" algn="l">
              <a:spcBef>
                <a:spcPts val="0"/>
              </a:spcBef>
              <a:spcAft>
                <a:spcPts val="0"/>
              </a:spcAft>
              <a:buSzPts val="1000"/>
              <a:buChar char="■"/>
            </a:pPr>
            <a:r>
              <a:rPr lang="en" sz="1000"/>
              <a:t>Where BC^i is the BC for each census tract</a:t>
            </a:r>
            <a:br>
              <a:rPr lang="en" sz="1000"/>
            </a:br>
            <a:endParaRPr sz="1000"/>
          </a:p>
          <a:p>
            <a:pPr indent="-330200" lvl="0" marL="457200" rtl="0" algn="l">
              <a:spcBef>
                <a:spcPts val="0"/>
              </a:spcBef>
              <a:spcAft>
                <a:spcPts val="0"/>
              </a:spcAft>
              <a:buSzPts val="1600"/>
              <a:buChar char="●"/>
            </a:pPr>
            <a:r>
              <a:rPr b="1" lang="en" sz="1600">
                <a:solidFill>
                  <a:schemeClr val="accent4"/>
                </a:solidFill>
              </a:rPr>
              <a:t>Wealth</a:t>
            </a:r>
            <a:endParaRPr b="1" sz="1600">
              <a:solidFill>
                <a:schemeClr val="accent4"/>
              </a:solidFill>
            </a:endParaRPr>
          </a:p>
          <a:p>
            <a:pPr indent="-311150" lvl="1" marL="914400" rtl="0" algn="l">
              <a:spcBef>
                <a:spcPts val="0"/>
              </a:spcBef>
              <a:spcAft>
                <a:spcPts val="0"/>
              </a:spcAft>
              <a:buSzPts val="1300"/>
              <a:buChar char="○"/>
            </a:pPr>
            <a:r>
              <a:rPr lang="en" sz="1300"/>
              <a:t>Median Household Income from the U.S. Census</a:t>
            </a:r>
            <a:br>
              <a:rPr lang="en" sz="1300"/>
            </a:br>
            <a:endParaRPr sz="1300"/>
          </a:p>
          <a:p>
            <a:pPr indent="-330200" lvl="0" marL="457200" rtl="0" algn="l">
              <a:spcBef>
                <a:spcPts val="0"/>
              </a:spcBef>
              <a:spcAft>
                <a:spcPts val="0"/>
              </a:spcAft>
              <a:buSzPts val="1600"/>
              <a:buChar char="●"/>
            </a:pPr>
            <a:r>
              <a:rPr b="1" lang="en" sz="1600">
                <a:solidFill>
                  <a:schemeClr val="accent4"/>
                </a:solidFill>
              </a:rPr>
              <a:t>Protests</a:t>
            </a:r>
            <a:endParaRPr b="1" sz="1600">
              <a:solidFill>
                <a:schemeClr val="accent4"/>
              </a:solidFill>
            </a:endParaRPr>
          </a:p>
          <a:p>
            <a:pPr indent="-311150" lvl="1" marL="914400" rtl="0" algn="l">
              <a:spcBef>
                <a:spcPts val="0"/>
              </a:spcBef>
              <a:spcAft>
                <a:spcPts val="0"/>
              </a:spcAft>
              <a:buSzPts val="1300"/>
              <a:buChar char="○"/>
            </a:pPr>
            <a:r>
              <a:rPr lang="en" sz="1300"/>
              <a:t>Protests on ArcGIS Online from the GYSTOE page</a:t>
            </a:r>
            <a:endParaRPr sz="1300"/>
          </a:p>
          <a:p>
            <a:pPr indent="0" lvl="0" marL="457200" rtl="0" algn="l">
              <a:spcBef>
                <a:spcPts val="1600"/>
              </a:spcBef>
              <a:spcAft>
                <a:spcPts val="1600"/>
              </a:spcAft>
              <a:buNone/>
            </a:pPr>
            <a:r>
              <a:t/>
            </a:r>
            <a:endParaRPr/>
          </a:p>
        </p:txBody>
      </p:sp>
      <p:pic>
        <p:nvPicPr>
          <p:cNvPr descr="{&quot;code&quot;:&quot;$BC\\,=\\,\\sum_{}^{}B^{2}\\,+\\,W^{2}\\,+\\,N^{2}\\,\\,+\\,A^{2}\\,+\\,P^{2}$&quot;,&quot;id&quot;:&quot;1&quot;,&quot;font&quot;:{&quot;size&quot;:14,&quot;color&quot;:&quot;#FFFFFF&quot;,&quot;family&quot;:&quot;Roboto&quot;},&quot;type&quot;:&quot;$&quot;,&quot;ts&quot;:1604521412064,&quot;cs&quot;:&quot;3zibUU5enuoOHBETKep9zQ==&quot;,&quot;size&quot;:{&quot;width&quot;:354,&quot;height&quot;:23}}" id="113" name="Google Shape;113;p20"/>
          <p:cNvPicPr preferRelativeResize="0"/>
          <p:nvPr/>
        </p:nvPicPr>
        <p:blipFill>
          <a:blip r:embed="rId3">
            <a:alphaModFix/>
          </a:blip>
          <a:stretch>
            <a:fillRect/>
          </a:stretch>
        </p:blipFill>
        <p:spPr>
          <a:xfrm>
            <a:off x="1299675" y="1785150"/>
            <a:ext cx="3618124" cy="235050"/>
          </a:xfrm>
          <a:prstGeom prst="rect">
            <a:avLst/>
          </a:prstGeom>
          <a:noFill/>
          <a:ln>
            <a:noFill/>
          </a:ln>
        </p:spPr>
      </p:pic>
      <p:pic>
        <p:nvPicPr>
          <p:cNvPr descr="{&quot;font&quot;:{&quot;size&quot;:8.123968721797567,&quot;color&quot;:&quot;#FFFFFF&quot;,&quot;family&quot;:&quot;Roboto&quot;},&quot;code&quot;:&quot;$SBC\\,=\\,\\frac{BC_{i}\\,-\\,\\min\\left(BC\\right)}{\\max\\left(BC\\right)\\,-\\,\\min\\left(BC\\right)}$&quot;,&quot;aid&quot;:null,&quot;type&quot;:&quot;$&quot;,&quot;id&quot;:&quot;2&quot;,&quot;ts&quot;:1605045370353,&quot;cs&quot;:&quot;D7i4qp8eMtZ3eI0MFVyNUg==&quot;,&quot;size&quot;:{&quot;width&quot;:119.00005004161925,&quot;height&quot;:17.66667409581462}}" id="114" name="Google Shape;114;p20"/>
          <p:cNvPicPr preferRelativeResize="0"/>
          <p:nvPr/>
        </p:nvPicPr>
        <p:blipFill>
          <a:blip r:embed="rId4">
            <a:alphaModFix/>
          </a:blip>
          <a:stretch>
            <a:fillRect/>
          </a:stretch>
        </p:blipFill>
        <p:spPr>
          <a:xfrm>
            <a:off x="1428239" y="2859988"/>
            <a:ext cx="1511301" cy="2243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rotWithShape="1">
          <a:blip r:embed="rId3">
            <a:alphaModFix/>
          </a:blip>
          <a:srcRect b="50818" l="0" r="0" t="0"/>
          <a:stretch/>
        </p:blipFill>
        <p:spPr>
          <a:xfrm>
            <a:off x="1265200" y="-12"/>
            <a:ext cx="6656298" cy="2529626"/>
          </a:xfrm>
          <a:prstGeom prst="rect">
            <a:avLst/>
          </a:prstGeom>
          <a:noFill/>
          <a:ln>
            <a:noFill/>
          </a:ln>
        </p:spPr>
      </p:pic>
      <p:sp>
        <p:nvSpPr>
          <p:cNvPr id="120" name="Google Shape;120;p21"/>
          <p:cNvSpPr txBox="1"/>
          <p:nvPr/>
        </p:nvSpPr>
        <p:spPr>
          <a:xfrm>
            <a:off x="1507050" y="376088"/>
            <a:ext cx="8556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Miami Area</a:t>
            </a:r>
            <a:endParaRPr sz="1000"/>
          </a:p>
        </p:txBody>
      </p:sp>
      <p:sp>
        <p:nvSpPr>
          <p:cNvPr id="121" name="Google Shape;121;p21"/>
          <p:cNvSpPr txBox="1"/>
          <p:nvPr/>
        </p:nvSpPr>
        <p:spPr>
          <a:xfrm>
            <a:off x="4856500" y="329063"/>
            <a:ext cx="8556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Miami Area</a:t>
            </a:r>
            <a:endParaRPr sz="1000"/>
          </a:p>
        </p:txBody>
      </p:sp>
      <p:sp>
        <p:nvSpPr>
          <p:cNvPr id="122" name="Google Shape;122;p21"/>
          <p:cNvSpPr/>
          <p:nvPr/>
        </p:nvSpPr>
        <p:spPr>
          <a:xfrm>
            <a:off x="1301875" y="1479713"/>
            <a:ext cx="1963500" cy="14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nvSpPr>
        <p:spPr>
          <a:xfrm>
            <a:off x="1222500" y="1401413"/>
            <a:ext cx="25326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t>Ratio of Black Population to All Other Races</a:t>
            </a:r>
            <a:endParaRPr b="1" sz="750"/>
          </a:p>
        </p:txBody>
      </p:sp>
      <p:cxnSp>
        <p:nvCxnSpPr>
          <p:cNvPr id="124" name="Google Shape;124;p21"/>
          <p:cNvCxnSpPr/>
          <p:nvPr/>
        </p:nvCxnSpPr>
        <p:spPr>
          <a:xfrm rot="10800000">
            <a:off x="5426100" y="1844238"/>
            <a:ext cx="0" cy="457200"/>
          </a:xfrm>
          <a:prstGeom prst="straightConnector1">
            <a:avLst/>
          </a:prstGeom>
          <a:noFill/>
          <a:ln cap="flat" cmpd="sng" w="9525">
            <a:solidFill>
              <a:srgbClr val="000000"/>
            </a:solidFill>
            <a:prstDash val="solid"/>
            <a:round/>
            <a:headEnd len="med" w="med" type="triangle"/>
            <a:tailEnd len="med" w="med" type="triangle"/>
          </a:ln>
        </p:spPr>
      </p:cxnSp>
      <p:cxnSp>
        <p:nvCxnSpPr>
          <p:cNvPr id="125" name="Google Shape;125;p21"/>
          <p:cNvCxnSpPr/>
          <p:nvPr/>
        </p:nvCxnSpPr>
        <p:spPr>
          <a:xfrm rot="10800000">
            <a:off x="1986200" y="1844238"/>
            <a:ext cx="0" cy="457200"/>
          </a:xfrm>
          <a:prstGeom prst="straightConnector1">
            <a:avLst/>
          </a:prstGeom>
          <a:noFill/>
          <a:ln cap="flat" cmpd="sng" w="9525">
            <a:solidFill>
              <a:srgbClr val="000000"/>
            </a:solidFill>
            <a:prstDash val="solid"/>
            <a:round/>
            <a:headEnd len="med" w="med" type="triangle"/>
            <a:tailEnd len="med" w="med" type="triangle"/>
          </a:ln>
        </p:spPr>
      </p:cxnSp>
      <p:cxnSp>
        <p:nvCxnSpPr>
          <p:cNvPr id="126" name="Google Shape;126;p21"/>
          <p:cNvCxnSpPr/>
          <p:nvPr/>
        </p:nvCxnSpPr>
        <p:spPr>
          <a:xfrm rot="10800000">
            <a:off x="1635575" y="4475850"/>
            <a:ext cx="0" cy="457200"/>
          </a:xfrm>
          <a:prstGeom prst="straightConnector1">
            <a:avLst/>
          </a:prstGeom>
          <a:noFill/>
          <a:ln cap="flat" cmpd="sng" w="9525">
            <a:solidFill>
              <a:srgbClr val="000000"/>
            </a:solidFill>
            <a:prstDash val="solid"/>
            <a:round/>
            <a:headEnd len="med" w="med" type="triangle"/>
            <a:tailEnd len="med" w="med" type="triangle"/>
          </a:ln>
        </p:spPr>
      </p:cxnSp>
      <p:pic>
        <p:nvPicPr>
          <p:cNvPr id="127" name="Google Shape;127;p21"/>
          <p:cNvPicPr preferRelativeResize="0"/>
          <p:nvPr/>
        </p:nvPicPr>
        <p:blipFill rotWithShape="1">
          <a:blip r:embed="rId3">
            <a:alphaModFix/>
          </a:blip>
          <a:srcRect b="0" l="0" r="0" t="50818"/>
          <a:stretch/>
        </p:blipFill>
        <p:spPr>
          <a:xfrm>
            <a:off x="1265200" y="2613862"/>
            <a:ext cx="6656298" cy="2529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